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omic Sans MS" panose="030F0702030302020204" pitchFamily="66" charset="0"/>
      <p:regular r:id="rId17"/>
      <p:bold r:id="rId18"/>
      <p:italic r:id="rId19"/>
      <p:boldItalic r:id="rId20"/>
    </p:embeddedFont>
    <p:embeddedFont>
      <p:font typeface="Nunito" pitchFamily="2" charset="0"/>
      <p:regular r:id="rId21"/>
      <p:bold r:id="rId22"/>
      <p:italic r:id="rId23"/>
      <p:boldItalic r:id="rId24"/>
    </p:embeddedFont>
    <p:embeddedFont>
      <p:font typeface="Nunito ExtraBold" pitchFamily="2" charset="0"/>
      <p:bold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bcca7a25fb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bcca7a25fb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bcca7a25fb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bcca7a25fb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bcca7a25fb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bcca7a25f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bcca7a25fb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bcca7a25fb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219c0d8bd7_2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219c0d8bd7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219c0d8bd7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219c0d8bd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bcca7a25fb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bcca7a25f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bcca7a25fb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bcca7a25fb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bcca7a25fb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bcca7a25fb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bcca7a25fb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bcca7a25fb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bcca7a25fb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bcca7a25fb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bcca7a25fb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bcca7a25fb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bcca7a25fb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bcca7a25fb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SzPts val="1300"/>
              <a:buChar char="●"/>
              <a:defRPr/>
            </a:lvl1pPr>
            <a:lvl2pPr marL="914400" lvl="1" indent="-298450" algn="ctr" rtl="0">
              <a:spcBef>
                <a:spcPts val="0"/>
              </a:spcBef>
              <a:spcAft>
                <a:spcPts val="0"/>
              </a:spcAft>
              <a:buSzPts val="1100"/>
              <a:buChar char="○"/>
              <a:defRPr/>
            </a:lvl2pPr>
            <a:lvl3pPr marL="1371600" lvl="2" indent="-298450" algn="ctr" rtl="0">
              <a:spcBef>
                <a:spcPts val="0"/>
              </a:spcBef>
              <a:spcAft>
                <a:spcPts val="0"/>
              </a:spcAft>
              <a:buSzPts val="1100"/>
              <a:buChar char="■"/>
              <a:defRPr/>
            </a:lvl3pPr>
            <a:lvl4pPr marL="1828800" lvl="3" indent="-298450" algn="ctr" rtl="0">
              <a:spcBef>
                <a:spcPts val="0"/>
              </a:spcBef>
              <a:spcAft>
                <a:spcPts val="0"/>
              </a:spcAft>
              <a:buSzPts val="1100"/>
              <a:buChar char="●"/>
              <a:defRPr/>
            </a:lvl4pPr>
            <a:lvl5pPr marL="2286000" lvl="4" indent="-298450" algn="ctr" rtl="0">
              <a:spcBef>
                <a:spcPts val="0"/>
              </a:spcBef>
              <a:spcAft>
                <a:spcPts val="0"/>
              </a:spcAft>
              <a:buSzPts val="1100"/>
              <a:buChar char="○"/>
              <a:defRPr/>
            </a:lvl5pPr>
            <a:lvl6pPr marL="2743200" lvl="5" indent="-298450" algn="ctr" rtl="0">
              <a:spcBef>
                <a:spcPts val="0"/>
              </a:spcBef>
              <a:spcAft>
                <a:spcPts val="0"/>
              </a:spcAft>
              <a:buSzPts val="1100"/>
              <a:buChar char="■"/>
              <a:defRPr/>
            </a:lvl6pPr>
            <a:lvl7pPr marL="3200400" lvl="6" indent="-298450" algn="ctr" rtl="0">
              <a:spcBef>
                <a:spcPts val="0"/>
              </a:spcBef>
              <a:spcAft>
                <a:spcPts val="0"/>
              </a:spcAft>
              <a:buSzPts val="1100"/>
              <a:buChar char="●"/>
              <a:defRPr/>
            </a:lvl7pPr>
            <a:lvl8pPr marL="3657600" lvl="7" indent="-298450" algn="ctr" rtl="0">
              <a:spcBef>
                <a:spcPts val="0"/>
              </a:spcBef>
              <a:spcAft>
                <a:spcPts val="0"/>
              </a:spcAft>
              <a:buSzPts val="1100"/>
              <a:buChar char="○"/>
              <a:defRPr/>
            </a:lvl8pPr>
            <a:lvl9pPr marL="4114800" lvl="8" indent="-298450" algn="ctr" rtl="0">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24"/>
        <p:cNvGrpSpPr/>
        <p:nvPr/>
      </p:nvGrpSpPr>
      <p:grpSpPr>
        <a:xfrm>
          <a:off x="0" y="0"/>
          <a:ext cx="0" cy="0"/>
          <a:chOff x="0" y="0"/>
          <a:chExt cx="0" cy="0"/>
        </a:xfrm>
      </p:grpSpPr>
      <p:grpSp>
        <p:nvGrpSpPr>
          <p:cNvPr id="125" name="Google Shape;125;p13"/>
          <p:cNvGrpSpPr/>
          <p:nvPr/>
        </p:nvGrpSpPr>
        <p:grpSpPr>
          <a:xfrm>
            <a:off x="4406400" y="0"/>
            <a:ext cx="4737600" cy="5143065"/>
            <a:chOff x="4406400" y="0"/>
            <a:chExt cx="4737600" cy="5143065"/>
          </a:xfrm>
        </p:grpSpPr>
        <p:sp>
          <p:nvSpPr>
            <p:cNvPr id="126" name="Google Shape;126;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5" name="Google Shape;145;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46"/>
        <p:cNvGrpSpPr/>
        <p:nvPr/>
      </p:nvGrpSpPr>
      <p:grpSpPr>
        <a:xfrm>
          <a:off x="0" y="0"/>
          <a:ext cx="0" cy="0"/>
          <a:chOff x="0" y="0"/>
          <a:chExt cx="0" cy="0"/>
        </a:xfrm>
      </p:grpSpPr>
      <p:pic>
        <p:nvPicPr>
          <p:cNvPr id="147" name="Google Shape;147;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48" name="Google Shape;148;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150" name="Google Shape;15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1" name="Google Shape;151;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14"/>
          <p:cNvGrpSpPr/>
          <p:nvPr/>
        </p:nvGrpSpPr>
        <p:grpSpPr>
          <a:xfrm>
            <a:off x="0" y="381001"/>
            <a:ext cx="1037850" cy="1016287"/>
            <a:chOff x="0" y="381001"/>
            <a:chExt cx="1037850" cy="1016287"/>
          </a:xfrm>
        </p:grpSpPr>
        <p:sp>
          <p:nvSpPr>
            <p:cNvPr id="156" name="Google Shape;156;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0" name="Google Shape;160;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
        <p:nvSpPr>
          <p:cNvPr id="162" name="Google Shape;162;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5"/>
          <p:cNvGrpSpPr/>
          <p:nvPr/>
        </p:nvGrpSpPr>
        <p:grpSpPr>
          <a:xfrm>
            <a:off x="0" y="381001"/>
            <a:ext cx="1037850" cy="1016287"/>
            <a:chOff x="0" y="381001"/>
            <a:chExt cx="1037850" cy="1016287"/>
          </a:xfrm>
        </p:grpSpPr>
        <p:sp>
          <p:nvSpPr>
            <p:cNvPr id="167" name="Google Shape;167;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70" name="Google Shape;1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71"/>
        <p:cNvGrpSpPr/>
        <p:nvPr/>
      </p:nvGrpSpPr>
      <p:grpSpPr>
        <a:xfrm>
          <a:off x="0" y="0"/>
          <a:ext cx="0" cy="0"/>
          <a:chOff x="0" y="0"/>
          <a:chExt cx="0" cy="0"/>
        </a:xfrm>
      </p:grpSpPr>
      <p:sp>
        <p:nvSpPr>
          <p:cNvPr id="172" name="Google Shape;172;p1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3" name="Google Shape;173;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6"/>
          <p:cNvGrpSpPr/>
          <p:nvPr/>
        </p:nvGrpSpPr>
        <p:grpSpPr>
          <a:xfrm>
            <a:off x="0" y="381001"/>
            <a:ext cx="1037850" cy="1016287"/>
            <a:chOff x="0" y="381001"/>
            <a:chExt cx="1037850" cy="1016287"/>
          </a:xfrm>
        </p:grpSpPr>
        <p:sp>
          <p:nvSpPr>
            <p:cNvPr id="179" name="Google Shape;179;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82" name="Google Shape;1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3" name="Google Shape;183;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parky1743/Pose-estimatio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MU-Perceptual-Computing-Lab/openpose/issues/2227" TargetMode="External"/><Relationship Id="rId7" Type="http://schemas.openxmlformats.org/officeDocument/2006/relationships/hyperlink" Target="https://github.com/Sparky1743/Pose-estimation"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s://spyjetson.blogspot.com/2021/03/running-openpose-models-directly-from.html" TargetMode="External"/><Relationship Id="rId5" Type="http://schemas.openxmlformats.org/officeDocument/2006/relationships/hyperlink" Target="https://github.com/CMU-Perceptual-Computing-Lab/openpose/issues/1093" TargetMode="External"/><Relationship Id="rId4" Type="http://schemas.openxmlformats.org/officeDocument/2006/relationships/hyperlink" Target="https://github.com/raspberry-pi-maker/NVIDIA-Jets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txBox="1">
            <a:spLocks noGrp="1"/>
          </p:cNvSpPr>
          <p:nvPr>
            <p:ph type="ctrTitle"/>
          </p:nvPr>
        </p:nvSpPr>
        <p:spPr>
          <a:xfrm>
            <a:off x="1702500" y="261225"/>
            <a:ext cx="5900100" cy="10899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sz="3466">
                <a:solidFill>
                  <a:srgbClr val="008FFF"/>
                </a:solidFill>
                <a:latin typeface="Nunito ExtraBold"/>
                <a:ea typeface="Nunito ExtraBold"/>
                <a:cs typeface="Nunito ExtraBold"/>
                <a:sym typeface="Nunito ExtraBold"/>
              </a:rPr>
              <a:t>Pose Estimation using Openpose</a:t>
            </a:r>
            <a:endParaRPr sz="2244">
              <a:solidFill>
                <a:srgbClr val="E69138"/>
              </a:solidFill>
              <a:latin typeface="Nunito ExtraBold"/>
              <a:ea typeface="Nunito ExtraBold"/>
              <a:cs typeface="Nunito ExtraBold"/>
              <a:sym typeface="Nunito ExtraBold"/>
            </a:endParaRPr>
          </a:p>
        </p:txBody>
      </p:sp>
      <p:sp>
        <p:nvSpPr>
          <p:cNvPr id="189" name="Google Shape;189;p17"/>
          <p:cNvSpPr txBox="1">
            <a:spLocks noGrp="1"/>
          </p:cNvSpPr>
          <p:nvPr>
            <p:ph type="subTitle" idx="1"/>
          </p:nvPr>
        </p:nvSpPr>
        <p:spPr>
          <a:xfrm>
            <a:off x="1817925" y="1233633"/>
            <a:ext cx="5361300" cy="522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300">
                <a:solidFill>
                  <a:srgbClr val="3D85C6"/>
                </a:solidFill>
                <a:latin typeface="Comic Sans MS"/>
                <a:ea typeface="Comic Sans MS"/>
                <a:cs typeface="Comic Sans MS"/>
                <a:sym typeface="Comic Sans MS"/>
              </a:rPr>
              <a:t>    Birudugadda Srivibhav</a:t>
            </a:r>
            <a:endParaRPr sz="2300">
              <a:solidFill>
                <a:srgbClr val="3D85C6"/>
              </a:solidFill>
              <a:latin typeface="Comic Sans MS"/>
              <a:ea typeface="Comic Sans MS"/>
              <a:cs typeface="Comic Sans MS"/>
              <a:sym typeface="Comic Sans MS"/>
            </a:endParaRPr>
          </a:p>
        </p:txBody>
      </p:sp>
      <p:sp>
        <p:nvSpPr>
          <p:cNvPr id="190" name="Google Shape;190;p17"/>
          <p:cNvSpPr txBox="1"/>
          <p:nvPr/>
        </p:nvSpPr>
        <p:spPr>
          <a:xfrm>
            <a:off x="2180400" y="4549000"/>
            <a:ext cx="478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u="sng">
                <a:solidFill>
                  <a:schemeClr val="hlink"/>
                </a:solidFill>
                <a:hlinkClick r:id="rId3"/>
              </a:rPr>
              <a:t>GitHub Repository</a:t>
            </a:r>
            <a:endParaRPr/>
          </a:p>
        </p:txBody>
      </p:sp>
      <p:pic>
        <p:nvPicPr>
          <p:cNvPr id="191" name="Google Shape;191;p17"/>
          <p:cNvPicPr preferRelativeResize="0"/>
          <p:nvPr/>
        </p:nvPicPr>
        <p:blipFill>
          <a:blip r:embed="rId4">
            <a:alphaModFix/>
          </a:blip>
          <a:stretch>
            <a:fillRect/>
          </a:stretch>
        </p:blipFill>
        <p:spPr>
          <a:xfrm>
            <a:off x="2221475" y="1740013"/>
            <a:ext cx="4862159" cy="24200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6"/>
          <p:cNvSpPr txBox="1">
            <a:spLocks noGrp="1"/>
          </p:cNvSpPr>
          <p:nvPr>
            <p:ph type="title"/>
          </p:nvPr>
        </p:nvSpPr>
        <p:spPr>
          <a:xfrm>
            <a:off x="469488" y="208150"/>
            <a:ext cx="7038900" cy="112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66" b="1"/>
              <a:t>Valid Keypoint Pairs Detection</a:t>
            </a:r>
            <a:endParaRPr sz="1844">
              <a:solidFill>
                <a:srgbClr val="000000"/>
              </a:solidFill>
            </a:endParaRPr>
          </a:p>
        </p:txBody>
      </p:sp>
      <p:sp>
        <p:nvSpPr>
          <p:cNvPr id="274" name="Google Shape;274;p26"/>
          <p:cNvSpPr txBox="1"/>
          <p:nvPr/>
        </p:nvSpPr>
        <p:spPr>
          <a:xfrm>
            <a:off x="477425" y="1495300"/>
            <a:ext cx="75756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75" name="Google Shape;275;p26"/>
          <p:cNvSpPr txBox="1"/>
          <p:nvPr/>
        </p:nvSpPr>
        <p:spPr>
          <a:xfrm>
            <a:off x="448800" y="821725"/>
            <a:ext cx="7080300" cy="240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66" b="1">
                <a:solidFill>
                  <a:schemeClr val="dk2"/>
                </a:solidFill>
                <a:latin typeface="Nunito"/>
                <a:ea typeface="Nunito"/>
                <a:cs typeface="Nunito"/>
                <a:sym typeface="Nunito"/>
              </a:rPr>
              <a:t>Objective</a:t>
            </a:r>
            <a:endParaRPr sz="850">
              <a:solidFill>
                <a:schemeClr val="dk2"/>
              </a:solidFill>
              <a:latin typeface="Nunito"/>
              <a:ea typeface="Nunito"/>
              <a:cs typeface="Nunito"/>
              <a:sym typeface="Nunito"/>
            </a:endParaRPr>
          </a:p>
          <a:p>
            <a:pPr marL="457200" lvl="0" indent="-346075" algn="l" rtl="0">
              <a:spcBef>
                <a:spcPts val="0"/>
              </a:spcBef>
              <a:spcAft>
                <a:spcPts val="0"/>
              </a:spcAft>
              <a:buSzPts val="1850"/>
              <a:buFont typeface="Nunito"/>
              <a:buChar char="●"/>
            </a:pPr>
            <a:r>
              <a:rPr lang="en-GB" sz="1850">
                <a:latin typeface="Nunito"/>
                <a:ea typeface="Nunito"/>
                <a:cs typeface="Nunito"/>
                <a:sym typeface="Nunito"/>
              </a:rPr>
              <a:t>Identify valid pairs, connecting body parts of the same person.</a:t>
            </a:r>
            <a:endParaRPr sz="1850">
              <a:latin typeface="Nunito"/>
              <a:ea typeface="Nunito"/>
              <a:cs typeface="Nunito"/>
              <a:sym typeface="Nunito"/>
            </a:endParaRPr>
          </a:p>
          <a:p>
            <a:pPr marL="0" lvl="0" indent="0" algn="l" rtl="0">
              <a:spcBef>
                <a:spcPts val="0"/>
              </a:spcBef>
              <a:spcAft>
                <a:spcPts val="0"/>
              </a:spcAft>
              <a:buNone/>
            </a:pPr>
            <a:endParaRPr sz="1050">
              <a:latin typeface="Nunito"/>
              <a:ea typeface="Nunito"/>
              <a:cs typeface="Nunito"/>
              <a:sym typeface="Nunito"/>
            </a:endParaRPr>
          </a:p>
          <a:p>
            <a:pPr marL="0" lvl="0" indent="0" algn="l" rtl="0">
              <a:spcBef>
                <a:spcPts val="0"/>
              </a:spcBef>
              <a:spcAft>
                <a:spcPts val="0"/>
              </a:spcAft>
              <a:buNone/>
            </a:pPr>
            <a:r>
              <a:rPr lang="en-GB" sz="2066" b="1">
                <a:solidFill>
                  <a:schemeClr val="dk2"/>
                </a:solidFill>
                <a:latin typeface="Nunito"/>
                <a:ea typeface="Nunito"/>
                <a:cs typeface="Nunito"/>
                <a:sym typeface="Nunito"/>
              </a:rPr>
              <a:t>Method</a:t>
            </a:r>
            <a:endParaRPr sz="1850">
              <a:latin typeface="Nunito"/>
              <a:ea typeface="Nunito"/>
              <a:cs typeface="Nunito"/>
              <a:sym typeface="Nunito"/>
            </a:endParaRPr>
          </a:p>
          <a:p>
            <a:pPr marL="457200" lvl="0" indent="-346075" algn="l" rtl="0">
              <a:spcBef>
                <a:spcPts val="0"/>
              </a:spcBef>
              <a:spcAft>
                <a:spcPts val="0"/>
              </a:spcAft>
              <a:buSzPts val="1850"/>
              <a:buFont typeface="Nunito"/>
              <a:buChar char="●"/>
            </a:pPr>
            <a:r>
              <a:rPr lang="en-GB" sz="1850">
                <a:latin typeface="Nunito"/>
                <a:ea typeface="Nunito"/>
                <a:cs typeface="Nunito"/>
                <a:sym typeface="Nunito"/>
              </a:rPr>
              <a:t>Utilize the numpy dot operation. </a:t>
            </a:r>
            <a:endParaRPr sz="1850">
              <a:latin typeface="Nunito"/>
              <a:ea typeface="Nunito"/>
              <a:cs typeface="Nunito"/>
              <a:sym typeface="Nunito"/>
            </a:endParaRPr>
          </a:p>
          <a:p>
            <a:pPr marL="457200" lvl="0" indent="-346075" algn="l" rtl="0">
              <a:spcBef>
                <a:spcPts val="0"/>
              </a:spcBef>
              <a:spcAft>
                <a:spcPts val="0"/>
              </a:spcAft>
              <a:buSzPts val="1850"/>
              <a:buFont typeface="Nunito"/>
              <a:buChar char="●"/>
            </a:pPr>
            <a:r>
              <a:rPr lang="en-GB" sz="1850">
                <a:latin typeface="Nunito"/>
                <a:ea typeface="Nunito"/>
                <a:cs typeface="Nunito"/>
                <a:sym typeface="Nunito"/>
              </a:rPr>
              <a:t>Calculate minimum distance between one joint and all possible others.</a:t>
            </a:r>
            <a:endParaRPr sz="1850">
              <a:latin typeface="Nunito"/>
              <a:ea typeface="Nunito"/>
              <a:cs typeface="Nunito"/>
              <a:sym typeface="Nunito"/>
            </a:endParaRPr>
          </a:p>
        </p:txBody>
      </p:sp>
      <p:sp>
        <p:nvSpPr>
          <p:cNvPr id="276" name="Google Shape;276;p26"/>
          <p:cNvSpPr txBox="1"/>
          <p:nvPr/>
        </p:nvSpPr>
        <p:spPr>
          <a:xfrm>
            <a:off x="448800" y="3562900"/>
            <a:ext cx="58662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77" name="Google Shape;277;p26"/>
          <p:cNvSpPr txBox="1"/>
          <p:nvPr/>
        </p:nvSpPr>
        <p:spPr>
          <a:xfrm>
            <a:off x="448800" y="2897875"/>
            <a:ext cx="6771900" cy="19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50">
              <a:latin typeface="Nunito"/>
              <a:ea typeface="Nunito"/>
              <a:cs typeface="Nunito"/>
              <a:sym typeface="Nunito"/>
            </a:endParaRPr>
          </a:p>
          <a:p>
            <a:pPr marL="0" lvl="0" indent="0" algn="l" rtl="0">
              <a:spcBef>
                <a:spcPts val="0"/>
              </a:spcBef>
              <a:spcAft>
                <a:spcPts val="0"/>
              </a:spcAft>
              <a:buNone/>
            </a:pPr>
            <a:r>
              <a:rPr lang="en-GB" sz="2066" b="1">
                <a:solidFill>
                  <a:schemeClr val="dk2"/>
                </a:solidFill>
                <a:latin typeface="Nunito"/>
                <a:ea typeface="Nunito"/>
                <a:cs typeface="Nunito"/>
                <a:sym typeface="Nunito"/>
              </a:rPr>
              <a:t>Algorithm</a:t>
            </a:r>
            <a:endParaRPr sz="1850">
              <a:latin typeface="Nunito"/>
              <a:ea typeface="Nunito"/>
              <a:cs typeface="Nunito"/>
              <a:sym typeface="Nunito"/>
            </a:endParaRPr>
          </a:p>
          <a:p>
            <a:pPr marL="457200" lvl="0" indent="-346075" algn="l" rtl="0">
              <a:spcBef>
                <a:spcPts val="0"/>
              </a:spcBef>
              <a:spcAft>
                <a:spcPts val="0"/>
              </a:spcAft>
              <a:buSzPts val="1850"/>
              <a:buFont typeface="Nunito"/>
              <a:buChar char="●"/>
            </a:pPr>
            <a:r>
              <a:rPr lang="en-GB" sz="1850">
                <a:latin typeface="Nunito"/>
                <a:ea typeface="Nunito"/>
                <a:cs typeface="Nunito"/>
                <a:sym typeface="Nunito"/>
              </a:rPr>
              <a:t>Numpy dot function finds maximum value for vectors in the same direction.</a:t>
            </a:r>
            <a:endParaRPr sz="1850">
              <a:latin typeface="Nunito"/>
              <a:ea typeface="Nunito"/>
              <a:cs typeface="Nunito"/>
              <a:sym typeface="Nunito"/>
            </a:endParaRPr>
          </a:p>
          <a:p>
            <a:pPr marL="457200" lvl="0" indent="-346075" algn="l" rtl="0">
              <a:spcBef>
                <a:spcPts val="0"/>
              </a:spcBef>
              <a:spcAft>
                <a:spcPts val="0"/>
              </a:spcAft>
              <a:buSzPts val="1850"/>
              <a:buFont typeface="Nunito"/>
              <a:buChar char="●"/>
            </a:pPr>
            <a:r>
              <a:rPr lang="en-GB" sz="1850">
                <a:latin typeface="Nunito"/>
                <a:ea typeface="Nunito"/>
                <a:cs typeface="Nunito"/>
                <a:sym typeface="Nunito"/>
              </a:rPr>
              <a:t>If vector of joint coordinates and PAF vector align, the largest value is returned, indicating a valid keypoint joint.</a:t>
            </a:r>
            <a:endParaRPr sz="1850">
              <a:latin typeface="Nunito"/>
              <a:ea typeface="Nunito"/>
              <a:cs typeface="Nunito"/>
              <a:sym typeface="Nunito"/>
            </a:endParaRPr>
          </a:p>
          <a:p>
            <a:pPr marL="0" lvl="0" indent="0" algn="l" rtl="0">
              <a:spcBef>
                <a:spcPts val="0"/>
              </a:spcBef>
              <a:spcAft>
                <a:spcPts val="0"/>
              </a:spcAft>
              <a:buNone/>
            </a:pPr>
            <a:endParaRPr sz="1850">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7"/>
          <p:cNvSpPr txBox="1">
            <a:spLocks noGrp="1"/>
          </p:cNvSpPr>
          <p:nvPr>
            <p:ph type="title"/>
          </p:nvPr>
        </p:nvSpPr>
        <p:spPr>
          <a:xfrm>
            <a:off x="469488" y="208150"/>
            <a:ext cx="7038900" cy="112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66" b="1"/>
              <a:t>Merging P-Maps with Original Image </a:t>
            </a:r>
            <a:endParaRPr sz="1844">
              <a:solidFill>
                <a:srgbClr val="000000"/>
              </a:solidFill>
            </a:endParaRPr>
          </a:p>
        </p:txBody>
      </p:sp>
      <p:sp>
        <p:nvSpPr>
          <p:cNvPr id="283" name="Google Shape;283;p27"/>
          <p:cNvSpPr txBox="1"/>
          <p:nvPr/>
        </p:nvSpPr>
        <p:spPr>
          <a:xfrm>
            <a:off x="477425" y="1495300"/>
            <a:ext cx="75756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84" name="Google Shape;284;p27"/>
          <p:cNvSpPr txBox="1"/>
          <p:nvPr/>
        </p:nvSpPr>
        <p:spPr>
          <a:xfrm>
            <a:off x="448800" y="821725"/>
            <a:ext cx="7080300" cy="4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50">
              <a:latin typeface="Nunito"/>
              <a:ea typeface="Nunito"/>
              <a:cs typeface="Nunito"/>
              <a:sym typeface="Nunito"/>
            </a:endParaRPr>
          </a:p>
        </p:txBody>
      </p:sp>
      <p:sp>
        <p:nvSpPr>
          <p:cNvPr id="285" name="Google Shape;285;p27"/>
          <p:cNvSpPr txBox="1"/>
          <p:nvPr/>
        </p:nvSpPr>
        <p:spPr>
          <a:xfrm>
            <a:off x="448800" y="3562900"/>
            <a:ext cx="58662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86" name="Google Shape;286;p27"/>
          <p:cNvSpPr txBox="1"/>
          <p:nvPr/>
        </p:nvSpPr>
        <p:spPr>
          <a:xfrm>
            <a:off x="448800" y="1575925"/>
            <a:ext cx="4809300" cy="17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300">
              <a:solidFill>
                <a:schemeClr val="dk2"/>
              </a:solidFill>
              <a:latin typeface="Calibri"/>
              <a:ea typeface="Calibri"/>
              <a:cs typeface="Calibri"/>
              <a:sym typeface="Calibri"/>
            </a:endParaRPr>
          </a:p>
        </p:txBody>
      </p:sp>
      <p:pic>
        <p:nvPicPr>
          <p:cNvPr id="287" name="Google Shape;287;p27"/>
          <p:cNvPicPr preferRelativeResize="0"/>
          <p:nvPr/>
        </p:nvPicPr>
        <p:blipFill>
          <a:blip r:embed="rId3">
            <a:alphaModFix/>
          </a:blip>
          <a:stretch>
            <a:fillRect/>
          </a:stretch>
        </p:blipFill>
        <p:spPr>
          <a:xfrm>
            <a:off x="2102975" y="869850"/>
            <a:ext cx="4396699" cy="4086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8"/>
          <p:cNvSpPr txBox="1"/>
          <p:nvPr/>
        </p:nvSpPr>
        <p:spPr>
          <a:xfrm>
            <a:off x="362850" y="335950"/>
            <a:ext cx="23700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66" b="1">
                <a:solidFill>
                  <a:schemeClr val="lt1"/>
                </a:solidFill>
                <a:latin typeface="Nunito"/>
                <a:ea typeface="Nunito"/>
                <a:cs typeface="Nunito"/>
                <a:sym typeface="Nunito"/>
              </a:rPr>
              <a:t>Results</a:t>
            </a:r>
            <a:endParaRPr sz="1300">
              <a:solidFill>
                <a:schemeClr val="dk2"/>
              </a:solidFill>
              <a:latin typeface="Calibri"/>
              <a:ea typeface="Calibri"/>
              <a:cs typeface="Calibri"/>
              <a:sym typeface="Calibri"/>
            </a:endParaRPr>
          </a:p>
        </p:txBody>
      </p:sp>
      <p:pic>
        <p:nvPicPr>
          <p:cNvPr id="293" name="Google Shape;293;p28"/>
          <p:cNvPicPr preferRelativeResize="0"/>
          <p:nvPr/>
        </p:nvPicPr>
        <p:blipFill>
          <a:blip r:embed="rId3">
            <a:alphaModFix/>
          </a:blip>
          <a:stretch>
            <a:fillRect/>
          </a:stretch>
        </p:blipFill>
        <p:spPr>
          <a:xfrm>
            <a:off x="4397718" y="1161025"/>
            <a:ext cx="4287881" cy="2925651"/>
          </a:xfrm>
          <a:prstGeom prst="rect">
            <a:avLst/>
          </a:prstGeom>
          <a:noFill/>
          <a:ln>
            <a:noFill/>
          </a:ln>
        </p:spPr>
      </p:pic>
      <p:pic>
        <p:nvPicPr>
          <p:cNvPr id="294" name="Google Shape;294;p28"/>
          <p:cNvPicPr preferRelativeResize="0"/>
          <p:nvPr/>
        </p:nvPicPr>
        <p:blipFill>
          <a:blip r:embed="rId4">
            <a:alphaModFix/>
          </a:blip>
          <a:stretch>
            <a:fillRect/>
          </a:stretch>
        </p:blipFill>
        <p:spPr>
          <a:xfrm>
            <a:off x="152400" y="1254337"/>
            <a:ext cx="4088500" cy="2739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p:nvPr/>
        </p:nvSpPr>
        <p:spPr>
          <a:xfrm>
            <a:off x="362850" y="335950"/>
            <a:ext cx="7957200" cy="9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66" b="1">
                <a:solidFill>
                  <a:schemeClr val="lt1"/>
                </a:solidFill>
                <a:latin typeface="Nunito"/>
                <a:ea typeface="Nunito"/>
                <a:cs typeface="Nunito"/>
                <a:sym typeface="Nunito"/>
              </a:rPr>
              <a:t>Pose estimation in videos</a:t>
            </a:r>
            <a:endParaRPr sz="1300">
              <a:solidFill>
                <a:schemeClr val="dk2"/>
              </a:solidFill>
              <a:latin typeface="Calibri"/>
              <a:ea typeface="Calibri"/>
              <a:cs typeface="Calibri"/>
              <a:sym typeface="Calibri"/>
            </a:endParaRPr>
          </a:p>
        </p:txBody>
      </p:sp>
      <p:sp>
        <p:nvSpPr>
          <p:cNvPr id="300" name="Google Shape;300;p29"/>
          <p:cNvSpPr txBox="1"/>
          <p:nvPr/>
        </p:nvSpPr>
        <p:spPr>
          <a:xfrm>
            <a:off x="362850" y="1041125"/>
            <a:ext cx="8781300" cy="344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50">
              <a:solidFill>
                <a:schemeClr val="dk2"/>
              </a:solidFill>
              <a:latin typeface="Nunito"/>
              <a:ea typeface="Nunito"/>
              <a:cs typeface="Nunito"/>
              <a:sym typeface="Nunito"/>
            </a:endParaRPr>
          </a:p>
          <a:p>
            <a:pPr marL="457200" lvl="0" indent="-346075" algn="l" rtl="0">
              <a:spcBef>
                <a:spcPts val="0"/>
              </a:spcBef>
              <a:spcAft>
                <a:spcPts val="0"/>
              </a:spcAft>
              <a:buSzPts val="1850"/>
              <a:buFont typeface="Nunito"/>
              <a:buChar char="●"/>
            </a:pPr>
            <a:r>
              <a:rPr lang="en-GB" sz="1850">
                <a:latin typeface="Nunito"/>
                <a:ea typeface="Nunito"/>
                <a:cs typeface="Nunito"/>
                <a:sym typeface="Nunito"/>
              </a:rPr>
              <a:t>A loop reads each frame from video using ‘</a:t>
            </a:r>
            <a:r>
              <a:rPr lang="en-GB" sz="1850" b="1">
                <a:latin typeface="Nunito"/>
                <a:ea typeface="Nunito"/>
                <a:cs typeface="Nunito"/>
                <a:sym typeface="Nunito"/>
              </a:rPr>
              <a:t>cap.read()</a:t>
            </a:r>
            <a:r>
              <a:rPr lang="en-GB" sz="1850">
                <a:latin typeface="Nunito"/>
                <a:ea typeface="Nunito"/>
                <a:cs typeface="Nunito"/>
                <a:sym typeface="Nunito"/>
              </a:rPr>
              <a:t>’, creates an ‘</a:t>
            </a:r>
            <a:r>
              <a:rPr lang="en-GB" sz="1850" b="1">
                <a:latin typeface="Nunito"/>
                <a:ea typeface="Nunito"/>
                <a:cs typeface="Nunito"/>
                <a:sym typeface="Nunito"/>
              </a:rPr>
              <a:t>op.Datum</a:t>
            </a:r>
            <a:r>
              <a:rPr lang="en-GB" sz="1850">
                <a:latin typeface="Nunito"/>
                <a:ea typeface="Nunito"/>
                <a:cs typeface="Nunito"/>
                <a:sym typeface="Nunito"/>
              </a:rPr>
              <a:t>’</a:t>
            </a:r>
            <a:endParaRPr sz="1850">
              <a:latin typeface="Nunito"/>
              <a:ea typeface="Nunito"/>
              <a:cs typeface="Nunito"/>
              <a:sym typeface="Nunito"/>
            </a:endParaRPr>
          </a:p>
          <a:p>
            <a:pPr marL="457200" lvl="0" indent="0" algn="l" rtl="0">
              <a:spcBef>
                <a:spcPts val="0"/>
              </a:spcBef>
              <a:spcAft>
                <a:spcPts val="0"/>
              </a:spcAft>
              <a:buNone/>
            </a:pPr>
            <a:r>
              <a:rPr lang="en-GB" sz="1850">
                <a:latin typeface="Nunito"/>
                <a:ea typeface="Nunito"/>
                <a:cs typeface="Nunito"/>
                <a:sym typeface="Nunito"/>
              </a:rPr>
              <a:t>Object, passes the current frame to the model.</a:t>
            </a:r>
            <a:endParaRPr sz="1850">
              <a:latin typeface="Nunito"/>
              <a:ea typeface="Nunito"/>
              <a:cs typeface="Nunito"/>
              <a:sym typeface="Nunito"/>
            </a:endParaRPr>
          </a:p>
          <a:p>
            <a:pPr marL="457200" lvl="0" indent="0" algn="l" rtl="0">
              <a:spcBef>
                <a:spcPts val="0"/>
              </a:spcBef>
              <a:spcAft>
                <a:spcPts val="0"/>
              </a:spcAft>
              <a:buNone/>
            </a:pPr>
            <a:endParaRPr sz="1850">
              <a:latin typeface="Nunito"/>
              <a:ea typeface="Nunito"/>
              <a:cs typeface="Nunito"/>
              <a:sym typeface="Nunito"/>
            </a:endParaRPr>
          </a:p>
          <a:p>
            <a:pPr marL="457200" lvl="0" indent="-346075" algn="l" rtl="0">
              <a:spcBef>
                <a:spcPts val="0"/>
              </a:spcBef>
              <a:spcAft>
                <a:spcPts val="0"/>
              </a:spcAft>
              <a:buSzPts val="1850"/>
              <a:buFont typeface="Nunito"/>
              <a:buChar char="●"/>
            </a:pPr>
            <a:r>
              <a:rPr lang="en-GB" sz="1850">
                <a:latin typeface="Nunito"/>
                <a:ea typeface="Nunito"/>
                <a:cs typeface="Nunito"/>
                <a:sym typeface="Nunito"/>
              </a:rPr>
              <a:t>After obtaining the predictions in ‘</a:t>
            </a:r>
            <a:r>
              <a:rPr lang="en-GB" sz="1850" b="1">
                <a:latin typeface="Nunito"/>
                <a:ea typeface="Nunito"/>
                <a:cs typeface="Nunito"/>
                <a:sym typeface="Nunito"/>
              </a:rPr>
              <a:t>datum</a:t>
            </a:r>
            <a:r>
              <a:rPr lang="en-GB" sz="1850">
                <a:latin typeface="Nunito"/>
                <a:ea typeface="Nunito"/>
                <a:cs typeface="Nunito"/>
                <a:sym typeface="Nunito"/>
              </a:rPr>
              <a:t>’, we clone the current frame and visualize the results on it by drawing and connecting the key points.</a:t>
            </a:r>
            <a:endParaRPr sz="1850">
              <a:latin typeface="Nunito"/>
              <a:ea typeface="Nunito"/>
              <a:cs typeface="Nunito"/>
              <a:sym typeface="Nunito"/>
            </a:endParaRPr>
          </a:p>
          <a:p>
            <a:pPr marL="457200" lvl="0" indent="0" algn="l" rtl="0">
              <a:spcBef>
                <a:spcPts val="0"/>
              </a:spcBef>
              <a:spcAft>
                <a:spcPts val="0"/>
              </a:spcAft>
              <a:buNone/>
            </a:pPr>
            <a:endParaRPr sz="1850">
              <a:latin typeface="Nunito"/>
              <a:ea typeface="Nunito"/>
              <a:cs typeface="Nunito"/>
              <a:sym typeface="Nunito"/>
            </a:endParaRPr>
          </a:p>
          <a:p>
            <a:pPr marL="457200" lvl="0" indent="-346075" algn="l" rtl="0">
              <a:spcBef>
                <a:spcPts val="0"/>
              </a:spcBef>
              <a:spcAft>
                <a:spcPts val="0"/>
              </a:spcAft>
              <a:buSzPts val="1850"/>
              <a:buFont typeface="Nunito"/>
              <a:buChar char="●"/>
            </a:pPr>
            <a:r>
              <a:rPr lang="en-GB" sz="1850">
                <a:latin typeface="Nunito"/>
                <a:ea typeface="Nunito"/>
                <a:cs typeface="Nunito"/>
                <a:sym typeface="Nunito"/>
              </a:rPr>
              <a:t>Finally the processed frame is written to the output video </a:t>
            </a:r>
            <a:endParaRPr sz="1850">
              <a:latin typeface="Nunito"/>
              <a:ea typeface="Nunito"/>
              <a:cs typeface="Nunito"/>
              <a:sym typeface="Nunito"/>
            </a:endParaRPr>
          </a:p>
          <a:p>
            <a:pPr marL="457200" lvl="0" indent="0" algn="l" rtl="0">
              <a:spcBef>
                <a:spcPts val="0"/>
              </a:spcBef>
              <a:spcAft>
                <a:spcPts val="0"/>
              </a:spcAft>
              <a:buNone/>
            </a:pPr>
            <a:endParaRPr sz="1850">
              <a:latin typeface="Nunito"/>
              <a:ea typeface="Nunito"/>
              <a:cs typeface="Nunito"/>
              <a:sym typeface="Nunito"/>
            </a:endParaRPr>
          </a:p>
          <a:p>
            <a:pPr marL="457200" lvl="0" indent="-346075" algn="l" rtl="0">
              <a:spcBef>
                <a:spcPts val="0"/>
              </a:spcBef>
              <a:spcAft>
                <a:spcPts val="0"/>
              </a:spcAft>
              <a:buSzPts val="1850"/>
              <a:buFont typeface="Nunito"/>
              <a:buChar char="●"/>
            </a:pPr>
            <a:r>
              <a:rPr lang="en-GB" sz="1850">
                <a:latin typeface="Nunito"/>
                <a:ea typeface="Nunito"/>
                <a:cs typeface="Nunito"/>
                <a:sym typeface="Nunito"/>
              </a:rPr>
              <a:t>This loop continues until all frames in the video are processed, and the processing time for each frame is printed during the loop. The total processing time and average frame processing rate are printed after the loop.</a:t>
            </a:r>
            <a:endParaRPr sz="185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590425" y="1835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766" b="1"/>
              <a:t>References</a:t>
            </a:r>
            <a:endParaRPr sz="2100"/>
          </a:p>
        </p:txBody>
      </p:sp>
      <p:sp>
        <p:nvSpPr>
          <p:cNvPr id="306" name="Google Shape;306;p30"/>
          <p:cNvSpPr txBox="1"/>
          <p:nvPr/>
        </p:nvSpPr>
        <p:spPr>
          <a:xfrm>
            <a:off x="679775" y="811350"/>
            <a:ext cx="8171700" cy="1238700"/>
          </a:xfrm>
          <a:prstGeom prst="rect">
            <a:avLst/>
          </a:prstGeom>
          <a:noFill/>
          <a:ln>
            <a:noFill/>
          </a:ln>
        </p:spPr>
        <p:txBody>
          <a:bodyPr spcFirstLastPara="1" wrap="square" lIns="91425" tIns="91425" rIns="91425" bIns="91425" anchor="t" anchorCtr="0">
            <a:spAutoFit/>
          </a:bodyPr>
          <a:lstStyle/>
          <a:p>
            <a:pPr marL="457200" lvl="0" indent="-333375" algn="l" rtl="0">
              <a:lnSpc>
                <a:spcPct val="115000"/>
              </a:lnSpc>
              <a:spcBef>
                <a:spcPts val="0"/>
              </a:spcBef>
              <a:spcAft>
                <a:spcPts val="0"/>
              </a:spcAft>
              <a:buSzPts val="1650"/>
              <a:buFont typeface="Calibri"/>
              <a:buChar char="●"/>
            </a:pPr>
            <a:r>
              <a:rPr lang="en-GB" sz="1650" u="sng">
                <a:solidFill>
                  <a:schemeClr val="accent5"/>
                </a:solidFill>
                <a:highlight>
                  <a:srgbClr val="FFFFFF"/>
                </a:highlight>
                <a:latin typeface="Calibri"/>
                <a:ea typeface="Calibri"/>
                <a:cs typeface="Calibri"/>
                <a:sym typeface="Calibri"/>
                <a:hlinkClick r:id="rId3">
                  <a:extLst>
                    <a:ext uri="{A12FA001-AC4F-418D-AE19-62706E023703}">
                      <ahyp:hlinkClr xmlns:ahyp="http://schemas.microsoft.com/office/drawing/2018/hyperlinkcolor" val="tx"/>
                    </a:ext>
                  </a:extLst>
                </a:hlinkClick>
              </a:rPr>
              <a:t>CMU-Perceptual-Computing-Lab/openpose#2227</a:t>
            </a:r>
            <a:endParaRPr sz="1650">
              <a:latin typeface="Calibri"/>
              <a:ea typeface="Calibri"/>
              <a:cs typeface="Calibri"/>
              <a:sym typeface="Calibri"/>
            </a:endParaRPr>
          </a:p>
          <a:p>
            <a:pPr marL="457200" lvl="0" indent="-333375" algn="l" rtl="0">
              <a:spcBef>
                <a:spcPts val="0"/>
              </a:spcBef>
              <a:spcAft>
                <a:spcPts val="0"/>
              </a:spcAft>
              <a:buSzPts val="1650"/>
              <a:buFont typeface="Calibri"/>
              <a:buChar char="●"/>
            </a:pPr>
            <a:r>
              <a:rPr lang="en-GB" sz="1650" u="sng">
                <a:solidFill>
                  <a:schemeClr val="hlink"/>
                </a:solidFill>
                <a:latin typeface="Calibri"/>
                <a:ea typeface="Calibri"/>
                <a:cs typeface="Calibri"/>
                <a:sym typeface="Calibri"/>
                <a:hlinkClick r:id="rId4"/>
              </a:rPr>
              <a:t>https://github.com/raspberry-pi-maker/NVIDIA-Jetson</a:t>
            </a:r>
            <a:endParaRPr sz="1650">
              <a:latin typeface="Calibri"/>
              <a:ea typeface="Calibri"/>
              <a:cs typeface="Calibri"/>
              <a:sym typeface="Calibri"/>
            </a:endParaRPr>
          </a:p>
          <a:p>
            <a:pPr marL="457200" lvl="0" indent="-333375" algn="l" rtl="0">
              <a:spcBef>
                <a:spcPts val="0"/>
              </a:spcBef>
              <a:spcAft>
                <a:spcPts val="0"/>
              </a:spcAft>
              <a:buSzPts val="1650"/>
              <a:buFont typeface="Calibri"/>
              <a:buChar char="●"/>
            </a:pPr>
            <a:r>
              <a:rPr lang="en-GB" sz="1650" u="sng">
                <a:solidFill>
                  <a:schemeClr val="hlink"/>
                </a:solidFill>
                <a:latin typeface="Calibri"/>
                <a:ea typeface="Calibri"/>
                <a:cs typeface="Calibri"/>
                <a:sym typeface="Calibri"/>
                <a:hlinkClick r:id="rId5"/>
              </a:rPr>
              <a:t>https://github.com/CMU-Perceptual-Computing-Lab/openpose/issues/1093</a:t>
            </a:r>
            <a:endParaRPr sz="1650" b="1">
              <a:latin typeface="Calibri"/>
              <a:ea typeface="Calibri"/>
              <a:cs typeface="Calibri"/>
              <a:sym typeface="Calibri"/>
            </a:endParaRPr>
          </a:p>
          <a:p>
            <a:pPr marL="457200" lvl="0" indent="-333375" algn="l" rtl="0">
              <a:spcBef>
                <a:spcPts val="0"/>
              </a:spcBef>
              <a:spcAft>
                <a:spcPts val="0"/>
              </a:spcAft>
              <a:buSzPts val="1650"/>
              <a:buFont typeface="Calibri"/>
              <a:buChar char="●"/>
            </a:pPr>
            <a:r>
              <a:rPr lang="en-GB" sz="1650" u="sng">
                <a:solidFill>
                  <a:schemeClr val="hlink"/>
                </a:solidFill>
                <a:latin typeface="Calibri"/>
                <a:ea typeface="Calibri"/>
                <a:cs typeface="Calibri"/>
                <a:sym typeface="Calibri"/>
                <a:hlinkClick r:id="rId6"/>
              </a:rPr>
              <a:t>https://spyjetson.blogspot.com/2021/03/running-openpose-models-directly-from.html</a:t>
            </a:r>
            <a:endParaRPr sz="1650">
              <a:latin typeface="Calibri"/>
              <a:ea typeface="Calibri"/>
              <a:cs typeface="Calibri"/>
              <a:sym typeface="Calibri"/>
            </a:endParaRPr>
          </a:p>
        </p:txBody>
      </p:sp>
      <p:sp>
        <p:nvSpPr>
          <p:cNvPr id="307" name="Google Shape;307;p30"/>
          <p:cNvSpPr txBox="1"/>
          <p:nvPr/>
        </p:nvSpPr>
        <p:spPr>
          <a:xfrm>
            <a:off x="590425" y="2483150"/>
            <a:ext cx="8382900" cy="20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766" b="1">
                <a:solidFill>
                  <a:schemeClr val="lt1"/>
                </a:solidFill>
                <a:latin typeface="Nunito"/>
                <a:ea typeface="Nunito"/>
                <a:cs typeface="Nunito"/>
                <a:sym typeface="Nunito"/>
              </a:rPr>
              <a:t>Code Files</a:t>
            </a:r>
            <a:endParaRPr sz="2766" b="1">
              <a:solidFill>
                <a:schemeClr val="lt1"/>
              </a:solidFill>
              <a:latin typeface="Nunito"/>
              <a:ea typeface="Nunito"/>
              <a:cs typeface="Nunito"/>
              <a:sym typeface="Nunito"/>
            </a:endParaRPr>
          </a:p>
          <a:p>
            <a:pPr marL="0" lvl="0" indent="0" algn="l" rtl="0">
              <a:spcBef>
                <a:spcPts val="0"/>
              </a:spcBef>
              <a:spcAft>
                <a:spcPts val="0"/>
              </a:spcAft>
              <a:buNone/>
            </a:pPr>
            <a:endParaRPr sz="1850">
              <a:latin typeface="Nunito"/>
              <a:ea typeface="Nunito"/>
              <a:cs typeface="Nunito"/>
              <a:sym typeface="Nunito"/>
            </a:endParaRPr>
          </a:p>
          <a:p>
            <a:pPr marL="0" lvl="0" indent="0" algn="l" rtl="0">
              <a:spcBef>
                <a:spcPts val="0"/>
              </a:spcBef>
              <a:spcAft>
                <a:spcPts val="0"/>
              </a:spcAft>
              <a:buNone/>
            </a:pPr>
            <a:r>
              <a:rPr lang="en-GB" sz="1850">
                <a:latin typeface="Nunito"/>
                <a:ea typeface="Nunito"/>
                <a:cs typeface="Nunito"/>
                <a:sym typeface="Nunito"/>
              </a:rPr>
              <a:t>All the code snippets mentioned in the ppt are found in the following repo: </a:t>
            </a:r>
            <a:endParaRPr sz="1850">
              <a:latin typeface="Nunito"/>
              <a:ea typeface="Nunito"/>
              <a:cs typeface="Nunito"/>
              <a:sym typeface="Nunito"/>
            </a:endParaRPr>
          </a:p>
          <a:p>
            <a:pPr marL="0" lvl="0" indent="0" algn="l" rtl="0">
              <a:spcBef>
                <a:spcPts val="0"/>
              </a:spcBef>
              <a:spcAft>
                <a:spcPts val="0"/>
              </a:spcAft>
              <a:buNone/>
            </a:pPr>
            <a:endParaRPr sz="1850">
              <a:latin typeface="Nunito"/>
              <a:ea typeface="Nunito"/>
              <a:cs typeface="Nunito"/>
              <a:sym typeface="Nunito"/>
            </a:endParaRPr>
          </a:p>
          <a:p>
            <a:pPr marL="0" lvl="0" indent="0" algn="l" rtl="0">
              <a:spcBef>
                <a:spcPts val="0"/>
              </a:spcBef>
              <a:spcAft>
                <a:spcPts val="0"/>
              </a:spcAft>
              <a:buNone/>
            </a:pPr>
            <a:r>
              <a:rPr lang="en-GB" sz="1850" u="sng">
                <a:solidFill>
                  <a:schemeClr val="hlink"/>
                </a:solidFill>
                <a:latin typeface="Nunito"/>
                <a:ea typeface="Nunito"/>
                <a:cs typeface="Nunito"/>
                <a:sym typeface="Nunito"/>
                <a:hlinkClick r:id="rId7"/>
              </a:rPr>
              <a:t>https://github.com/Sparky1743/Pose-estimation</a:t>
            </a:r>
            <a:endParaRPr sz="1850">
              <a:latin typeface="Nunito"/>
              <a:ea typeface="Nunito"/>
              <a:cs typeface="Nunito"/>
              <a:sym typeface="Nunito"/>
            </a:endParaRPr>
          </a:p>
          <a:p>
            <a:pPr marL="457200" lvl="0" indent="0" algn="l" rtl="0">
              <a:spcBef>
                <a:spcPts val="0"/>
              </a:spcBef>
              <a:spcAft>
                <a:spcPts val="0"/>
              </a:spcAft>
              <a:buNone/>
            </a:pPr>
            <a:endParaRPr sz="1850">
              <a:latin typeface="Nunito"/>
              <a:ea typeface="Nunito"/>
              <a:cs typeface="Nunito"/>
              <a:sym typeface="Nunito"/>
            </a:endParaRPr>
          </a:p>
          <a:p>
            <a:pPr marL="0" lvl="0" indent="0" algn="l" rtl="0">
              <a:spcBef>
                <a:spcPts val="0"/>
              </a:spcBef>
              <a:spcAft>
                <a:spcPts val="0"/>
              </a:spcAft>
              <a:buNone/>
            </a:pPr>
            <a:endParaRPr sz="2766" b="1">
              <a:solidFill>
                <a:schemeClr val="lt1"/>
              </a:solidFill>
              <a:latin typeface="Nunito"/>
              <a:ea typeface="Nunito"/>
              <a:cs typeface="Nunito"/>
              <a:sym typeface="Nunito"/>
            </a:endParaRPr>
          </a:p>
          <a:p>
            <a:pPr marL="0" lvl="0" indent="0" algn="l" rtl="0">
              <a:spcBef>
                <a:spcPts val="0"/>
              </a:spcBef>
              <a:spcAft>
                <a:spcPts val="0"/>
              </a:spcAft>
              <a:buNone/>
            </a:pPr>
            <a:endParaRPr sz="2766" b="1">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8"/>
          <p:cNvSpPr txBox="1">
            <a:spLocks noGrp="1"/>
          </p:cNvSpPr>
          <p:nvPr>
            <p:ph type="title"/>
          </p:nvPr>
        </p:nvSpPr>
        <p:spPr>
          <a:xfrm>
            <a:off x="469488" y="208150"/>
            <a:ext cx="7038900" cy="112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066" b="1"/>
              <a:t>Pose Models</a:t>
            </a:r>
            <a:endParaRPr sz="1844">
              <a:solidFill>
                <a:srgbClr val="000000"/>
              </a:solidFill>
            </a:endParaRPr>
          </a:p>
          <a:p>
            <a:pPr marL="0" lvl="0" indent="0" algn="l" rtl="0">
              <a:spcBef>
                <a:spcPts val="0"/>
              </a:spcBef>
              <a:spcAft>
                <a:spcPts val="0"/>
              </a:spcAft>
              <a:buNone/>
            </a:pPr>
            <a:endParaRPr sz="1844">
              <a:solidFill>
                <a:srgbClr val="000000"/>
              </a:solidFill>
            </a:endParaRPr>
          </a:p>
          <a:p>
            <a:pPr marL="0" lvl="0" indent="0" algn="l" rtl="0">
              <a:spcBef>
                <a:spcPts val="0"/>
              </a:spcBef>
              <a:spcAft>
                <a:spcPts val="0"/>
              </a:spcAft>
              <a:buNone/>
            </a:pPr>
            <a:endParaRPr sz="1844">
              <a:solidFill>
                <a:srgbClr val="000000"/>
              </a:solidFill>
            </a:endParaRPr>
          </a:p>
          <a:p>
            <a:pPr marL="0" lvl="0" indent="0" algn="l" rtl="0">
              <a:spcBef>
                <a:spcPts val="0"/>
              </a:spcBef>
              <a:spcAft>
                <a:spcPts val="0"/>
              </a:spcAft>
              <a:buNone/>
            </a:pPr>
            <a:endParaRPr sz="1844">
              <a:solidFill>
                <a:srgbClr val="000000"/>
              </a:solidFill>
            </a:endParaRPr>
          </a:p>
        </p:txBody>
      </p:sp>
      <p:sp>
        <p:nvSpPr>
          <p:cNvPr id="197" name="Google Shape;197;p18"/>
          <p:cNvSpPr txBox="1"/>
          <p:nvPr/>
        </p:nvSpPr>
        <p:spPr>
          <a:xfrm>
            <a:off x="477425" y="1495300"/>
            <a:ext cx="75756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198" name="Google Shape;198;p18"/>
          <p:cNvSpPr txBox="1"/>
          <p:nvPr/>
        </p:nvSpPr>
        <p:spPr>
          <a:xfrm>
            <a:off x="448800" y="893350"/>
            <a:ext cx="70803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50">
                <a:latin typeface="Nunito"/>
                <a:ea typeface="Nunito"/>
                <a:cs typeface="Nunito"/>
                <a:sym typeface="Nunito"/>
              </a:rPr>
              <a:t>There are three models that extract body key points from Openpose:</a:t>
            </a:r>
            <a:endParaRPr sz="1650">
              <a:latin typeface="Nunito"/>
              <a:ea typeface="Nunito"/>
              <a:cs typeface="Nunito"/>
              <a:sym typeface="Nunito"/>
            </a:endParaRPr>
          </a:p>
        </p:txBody>
      </p:sp>
      <p:pic>
        <p:nvPicPr>
          <p:cNvPr id="199" name="Google Shape;199;p18"/>
          <p:cNvPicPr preferRelativeResize="0"/>
          <p:nvPr/>
        </p:nvPicPr>
        <p:blipFill>
          <a:blip r:embed="rId3">
            <a:alphaModFix/>
          </a:blip>
          <a:stretch>
            <a:fillRect/>
          </a:stretch>
        </p:blipFill>
        <p:spPr>
          <a:xfrm>
            <a:off x="716050" y="1495300"/>
            <a:ext cx="5193000" cy="2382300"/>
          </a:xfrm>
          <a:prstGeom prst="rect">
            <a:avLst/>
          </a:prstGeom>
          <a:noFill/>
          <a:ln>
            <a:noFill/>
          </a:ln>
        </p:spPr>
      </p:pic>
      <p:sp>
        <p:nvSpPr>
          <p:cNvPr id="200" name="Google Shape;200;p18"/>
          <p:cNvSpPr txBox="1"/>
          <p:nvPr/>
        </p:nvSpPr>
        <p:spPr>
          <a:xfrm>
            <a:off x="469500" y="4150025"/>
            <a:ext cx="6590400" cy="9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latin typeface="Nunito"/>
                <a:ea typeface="Nunito"/>
                <a:cs typeface="Nunito"/>
                <a:sym typeface="Nunito"/>
              </a:rPr>
              <a:t>We will use the </a:t>
            </a:r>
            <a:r>
              <a:rPr lang="en-GB" sz="1500">
                <a:latin typeface="Nunito"/>
                <a:ea typeface="Nunito"/>
                <a:cs typeface="Nunito"/>
                <a:sym typeface="Nunito"/>
              </a:rPr>
              <a:t>BODY_25 Model</a:t>
            </a:r>
            <a:r>
              <a:rPr lang="en-GB" sz="1600">
                <a:latin typeface="Nunito"/>
                <a:ea typeface="Nunito"/>
                <a:cs typeface="Nunito"/>
                <a:sym typeface="Nunito"/>
              </a:rPr>
              <a:t> : fastest for CUDA version, most accurate, and includes foot keypoints</a:t>
            </a:r>
            <a:endParaRPr sz="1600">
              <a:highlight>
                <a:srgbClr val="FFFFFF"/>
              </a:highlight>
              <a:latin typeface="Nunito"/>
              <a:ea typeface="Nunito"/>
              <a:cs typeface="Nunito"/>
              <a:sym typeface="Nunito"/>
            </a:endParaRPr>
          </a:p>
          <a:p>
            <a:pPr marL="0" lvl="0" indent="0" algn="l" rtl="0">
              <a:spcBef>
                <a:spcPts val="0"/>
              </a:spcBef>
              <a:spcAft>
                <a:spcPts val="0"/>
              </a:spcAft>
              <a:buNone/>
            </a:pPr>
            <a:endParaRPr sz="165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9"/>
          <p:cNvSpPr txBox="1"/>
          <p:nvPr/>
        </p:nvSpPr>
        <p:spPr>
          <a:xfrm>
            <a:off x="143275" y="1696950"/>
            <a:ext cx="2900700" cy="9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0" b="1">
                <a:solidFill>
                  <a:schemeClr val="lt1"/>
                </a:solidFill>
                <a:latin typeface="Nunito"/>
                <a:ea typeface="Nunito"/>
                <a:cs typeface="Nunito"/>
                <a:sym typeface="Nunito"/>
              </a:rPr>
              <a:t>Running  </a:t>
            </a:r>
            <a:endParaRPr sz="5000">
              <a:latin typeface="Nunito"/>
              <a:ea typeface="Nunito"/>
              <a:cs typeface="Nunito"/>
              <a:sym typeface="Nunito"/>
            </a:endParaRPr>
          </a:p>
          <a:p>
            <a:pPr marL="0" lvl="0" indent="0" algn="l" rtl="0">
              <a:spcBef>
                <a:spcPts val="0"/>
              </a:spcBef>
              <a:spcAft>
                <a:spcPts val="0"/>
              </a:spcAft>
              <a:buNone/>
            </a:pPr>
            <a:endParaRPr sz="5000">
              <a:latin typeface="Nunito"/>
              <a:ea typeface="Nunito"/>
              <a:cs typeface="Nunito"/>
              <a:sym typeface="Nunito"/>
            </a:endParaRPr>
          </a:p>
          <a:p>
            <a:pPr marL="0" lvl="0" indent="0" algn="l" rtl="0">
              <a:spcBef>
                <a:spcPts val="0"/>
              </a:spcBef>
              <a:spcAft>
                <a:spcPts val="0"/>
              </a:spcAft>
              <a:buNone/>
            </a:pPr>
            <a:endParaRPr sz="5000">
              <a:latin typeface="Nunito"/>
              <a:ea typeface="Nunito"/>
              <a:cs typeface="Nunito"/>
              <a:sym typeface="Nunito"/>
            </a:endParaRPr>
          </a:p>
          <a:p>
            <a:pPr marL="0" lvl="0" indent="0" algn="l" rtl="0">
              <a:spcBef>
                <a:spcPts val="0"/>
              </a:spcBef>
              <a:spcAft>
                <a:spcPts val="0"/>
              </a:spcAft>
              <a:buNone/>
            </a:pPr>
            <a:endParaRPr sz="5000">
              <a:latin typeface="Nunito"/>
              <a:ea typeface="Nunito"/>
              <a:cs typeface="Nunito"/>
              <a:sym typeface="Nunito"/>
            </a:endParaRPr>
          </a:p>
        </p:txBody>
      </p:sp>
      <p:pic>
        <p:nvPicPr>
          <p:cNvPr id="206" name="Google Shape;206;p19"/>
          <p:cNvPicPr preferRelativeResize="0"/>
          <p:nvPr/>
        </p:nvPicPr>
        <p:blipFill>
          <a:blip r:embed="rId3">
            <a:alphaModFix/>
          </a:blip>
          <a:stretch>
            <a:fillRect/>
          </a:stretch>
        </p:blipFill>
        <p:spPr>
          <a:xfrm>
            <a:off x="2853574" y="987525"/>
            <a:ext cx="2234800" cy="2234800"/>
          </a:xfrm>
          <a:prstGeom prst="rect">
            <a:avLst/>
          </a:prstGeom>
          <a:noFill/>
          <a:ln>
            <a:noFill/>
          </a:ln>
        </p:spPr>
      </p:pic>
      <p:sp>
        <p:nvSpPr>
          <p:cNvPr id="207" name="Google Shape;207;p19"/>
          <p:cNvSpPr txBox="1"/>
          <p:nvPr/>
        </p:nvSpPr>
        <p:spPr>
          <a:xfrm>
            <a:off x="4852275" y="1696950"/>
            <a:ext cx="3534600" cy="8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0" b="1">
                <a:solidFill>
                  <a:schemeClr val="lt1"/>
                </a:solidFill>
                <a:latin typeface="Nunito"/>
                <a:ea typeface="Nunito"/>
                <a:cs typeface="Nunito"/>
                <a:sym typeface="Nunito"/>
              </a:rPr>
              <a:t>Using</a:t>
            </a:r>
            <a:endParaRPr sz="1300">
              <a:solidFill>
                <a:schemeClr val="dk2"/>
              </a:solidFill>
              <a:latin typeface="Calibri"/>
              <a:ea typeface="Calibri"/>
              <a:cs typeface="Calibri"/>
              <a:sym typeface="Calibri"/>
            </a:endParaRPr>
          </a:p>
        </p:txBody>
      </p:sp>
      <p:pic>
        <p:nvPicPr>
          <p:cNvPr id="208" name="Google Shape;208;p19"/>
          <p:cNvPicPr preferRelativeResize="0"/>
          <p:nvPr/>
        </p:nvPicPr>
        <p:blipFill>
          <a:blip r:embed="rId4">
            <a:alphaModFix/>
          </a:blip>
          <a:stretch>
            <a:fillRect/>
          </a:stretch>
        </p:blipFill>
        <p:spPr>
          <a:xfrm>
            <a:off x="6611150" y="1020800"/>
            <a:ext cx="2455055" cy="216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0"/>
          <p:cNvSpPr txBox="1">
            <a:spLocks noGrp="1"/>
          </p:cNvSpPr>
          <p:nvPr>
            <p:ph type="title"/>
          </p:nvPr>
        </p:nvSpPr>
        <p:spPr>
          <a:xfrm>
            <a:off x="469488" y="208150"/>
            <a:ext cx="7038900" cy="112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66" b="1"/>
              <a:t>Steps involved</a:t>
            </a:r>
            <a:endParaRPr sz="1844">
              <a:solidFill>
                <a:srgbClr val="000000"/>
              </a:solidFill>
            </a:endParaRPr>
          </a:p>
        </p:txBody>
      </p:sp>
      <p:sp>
        <p:nvSpPr>
          <p:cNvPr id="214" name="Google Shape;214;p20"/>
          <p:cNvSpPr txBox="1"/>
          <p:nvPr/>
        </p:nvSpPr>
        <p:spPr>
          <a:xfrm>
            <a:off x="477425" y="1495300"/>
            <a:ext cx="75756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15" name="Google Shape;215;p20"/>
          <p:cNvSpPr txBox="1"/>
          <p:nvPr/>
        </p:nvSpPr>
        <p:spPr>
          <a:xfrm>
            <a:off x="448800" y="893350"/>
            <a:ext cx="7080300" cy="4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50">
                <a:latin typeface="Nunito"/>
                <a:ea typeface="Nunito"/>
                <a:cs typeface="Nunito"/>
                <a:sym typeface="Nunito"/>
              </a:rPr>
              <a:t>A simple way to use OpenCV’s dnn is as follows:</a:t>
            </a:r>
            <a:endParaRPr sz="1850">
              <a:latin typeface="Nunito"/>
              <a:ea typeface="Nunito"/>
              <a:cs typeface="Nunito"/>
              <a:sym typeface="Nunito"/>
            </a:endParaRPr>
          </a:p>
        </p:txBody>
      </p:sp>
      <p:sp>
        <p:nvSpPr>
          <p:cNvPr id="216" name="Google Shape;216;p20"/>
          <p:cNvSpPr txBox="1"/>
          <p:nvPr/>
        </p:nvSpPr>
        <p:spPr>
          <a:xfrm>
            <a:off x="448800" y="3562900"/>
            <a:ext cx="5866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50">
                <a:latin typeface="Nunito"/>
                <a:ea typeface="Nunito"/>
                <a:cs typeface="Nunito"/>
                <a:sym typeface="Nunito"/>
              </a:rPr>
              <a:t>Let's create the sample python program in a way that uses OpenCV dnn.</a:t>
            </a:r>
            <a:endParaRPr sz="1650">
              <a:latin typeface="Nunito"/>
              <a:ea typeface="Nunito"/>
              <a:cs typeface="Nunito"/>
              <a:sym typeface="Nunito"/>
            </a:endParaRPr>
          </a:p>
        </p:txBody>
      </p:sp>
      <p:sp>
        <p:nvSpPr>
          <p:cNvPr id="217" name="Google Shape;217;p20"/>
          <p:cNvSpPr txBox="1"/>
          <p:nvPr/>
        </p:nvSpPr>
        <p:spPr>
          <a:xfrm>
            <a:off x="448800" y="1575925"/>
            <a:ext cx="4809300" cy="17739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2"/>
              </a:buClr>
              <a:buSzPts val="2300"/>
              <a:buFont typeface="Calibri"/>
              <a:buChar char="●"/>
            </a:pPr>
            <a:r>
              <a:rPr lang="en-GB" sz="2300">
                <a:solidFill>
                  <a:schemeClr val="dk2"/>
                </a:solidFill>
                <a:latin typeface="Calibri"/>
                <a:ea typeface="Calibri"/>
                <a:cs typeface="Calibri"/>
                <a:sym typeface="Calibri"/>
              </a:rPr>
              <a:t>Load network model</a:t>
            </a:r>
            <a:endParaRPr sz="2300">
              <a:solidFill>
                <a:schemeClr val="dk2"/>
              </a:solidFill>
              <a:latin typeface="Calibri"/>
              <a:ea typeface="Calibri"/>
              <a:cs typeface="Calibri"/>
              <a:sym typeface="Calibri"/>
            </a:endParaRPr>
          </a:p>
          <a:p>
            <a:pPr marL="457200" lvl="0" indent="-374650" algn="l" rtl="0">
              <a:spcBef>
                <a:spcPts val="0"/>
              </a:spcBef>
              <a:spcAft>
                <a:spcPts val="0"/>
              </a:spcAft>
              <a:buClr>
                <a:schemeClr val="dk2"/>
              </a:buClr>
              <a:buSzPts val="2300"/>
              <a:buFont typeface="Calibri"/>
              <a:buChar char="●"/>
            </a:pPr>
            <a:r>
              <a:rPr lang="en-GB" sz="2300">
                <a:solidFill>
                  <a:schemeClr val="dk2"/>
                </a:solidFill>
                <a:latin typeface="Calibri"/>
                <a:ea typeface="Calibri"/>
                <a:cs typeface="Calibri"/>
                <a:sym typeface="Calibri"/>
              </a:rPr>
              <a:t>Read Image and prepare BloB</a:t>
            </a:r>
            <a:endParaRPr sz="2300">
              <a:solidFill>
                <a:schemeClr val="dk2"/>
              </a:solidFill>
              <a:latin typeface="Calibri"/>
              <a:ea typeface="Calibri"/>
              <a:cs typeface="Calibri"/>
              <a:sym typeface="Calibri"/>
            </a:endParaRPr>
          </a:p>
          <a:p>
            <a:pPr marL="457200" lvl="0" indent="-374650" algn="l" rtl="0">
              <a:spcBef>
                <a:spcPts val="0"/>
              </a:spcBef>
              <a:spcAft>
                <a:spcPts val="0"/>
              </a:spcAft>
              <a:buClr>
                <a:schemeClr val="dk2"/>
              </a:buClr>
              <a:buSzPts val="2300"/>
              <a:buFont typeface="Calibri"/>
              <a:buChar char="●"/>
            </a:pPr>
            <a:r>
              <a:rPr lang="en-GB" sz="2300">
                <a:solidFill>
                  <a:schemeClr val="dk2"/>
                </a:solidFill>
                <a:latin typeface="Calibri"/>
                <a:ea typeface="Calibri"/>
                <a:cs typeface="Calibri"/>
                <a:sym typeface="Calibri"/>
              </a:rPr>
              <a:t>Make predictions (forward)</a:t>
            </a:r>
            <a:endParaRPr sz="2300">
              <a:solidFill>
                <a:schemeClr val="dk2"/>
              </a:solidFill>
              <a:latin typeface="Calibri"/>
              <a:ea typeface="Calibri"/>
              <a:cs typeface="Calibri"/>
              <a:sym typeface="Calibri"/>
            </a:endParaRPr>
          </a:p>
          <a:p>
            <a:pPr marL="457200" lvl="0" indent="-374650" algn="l" rtl="0">
              <a:spcBef>
                <a:spcPts val="0"/>
              </a:spcBef>
              <a:spcAft>
                <a:spcPts val="0"/>
              </a:spcAft>
              <a:buClr>
                <a:schemeClr val="dk2"/>
              </a:buClr>
              <a:buSzPts val="2300"/>
              <a:buFont typeface="Calibri"/>
              <a:buChar char="●"/>
            </a:pPr>
            <a:r>
              <a:rPr lang="en-GB" sz="2300">
                <a:solidFill>
                  <a:schemeClr val="dk2"/>
                </a:solidFill>
                <a:latin typeface="Calibri"/>
                <a:ea typeface="Calibri"/>
                <a:cs typeface="Calibri"/>
                <a:sym typeface="Calibri"/>
              </a:rPr>
              <a:t>Parse results (key points)</a:t>
            </a:r>
            <a:endParaRPr sz="23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1"/>
          <p:cNvSpPr txBox="1">
            <a:spLocks noGrp="1"/>
          </p:cNvSpPr>
          <p:nvPr>
            <p:ph type="title"/>
          </p:nvPr>
        </p:nvSpPr>
        <p:spPr>
          <a:xfrm>
            <a:off x="469488" y="208150"/>
            <a:ext cx="7038900" cy="112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66" b="1"/>
              <a:t>Load Network Model</a:t>
            </a:r>
            <a:endParaRPr sz="1844">
              <a:solidFill>
                <a:srgbClr val="000000"/>
              </a:solidFill>
            </a:endParaRPr>
          </a:p>
        </p:txBody>
      </p:sp>
      <p:sp>
        <p:nvSpPr>
          <p:cNvPr id="223" name="Google Shape;223;p21"/>
          <p:cNvSpPr txBox="1"/>
          <p:nvPr/>
        </p:nvSpPr>
        <p:spPr>
          <a:xfrm>
            <a:off x="477425" y="1495300"/>
            <a:ext cx="75756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24" name="Google Shape;224;p21"/>
          <p:cNvSpPr txBox="1"/>
          <p:nvPr/>
        </p:nvSpPr>
        <p:spPr>
          <a:xfrm>
            <a:off x="448800" y="893350"/>
            <a:ext cx="8419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50">
                <a:latin typeface="Nunito"/>
                <a:ea typeface="Nunito"/>
                <a:cs typeface="Nunito"/>
                <a:sym typeface="Nunito"/>
              </a:rPr>
              <a:t>I am using OpenPose models trained on Caffe Framework. Caffe models have 2 files –</a:t>
            </a:r>
            <a:endParaRPr sz="1650">
              <a:latin typeface="Nunito"/>
              <a:ea typeface="Nunito"/>
              <a:cs typeface="Nunito"/>
              <a:sym typeface="Nunito"/>
            </a:endParaRPr>
          </a:p>
        </p:txBody>
      </p:sp>
      <p:sp>
        <p:nvSpPr>
          <p:cNvPr id="225" name="Google Shape;225;p21"/>
          <p:cNvSpPr txBox="1"/>
          <p:nvPr/>
        </p:nvSpPr>
        <p:spPr>
          <a:xfrm>
            <a:off x="448800" y="3562900"/>
            <a:ext cx="58662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26" name="Google Shape;226;p21"/>
          <p:cNvSpPr txBox="1"/>
          <p:nvPr/>
        </p:nvSpPr>
        <p:spPr>
          <a:xfrm>
            <a:off x="448800" y="1575925"/>
            <a:ext cx="6047400" cy="1773900"/>
          </a:xfrm>
          <a:prstGeom prst="rect">
            <a:avLst/>
          </a:prstGeom>
          <a:noFill/>
          <a:ln>
            <a:noFill/>
          </a:ln>
        </p:spPr>
        <p:txBody>
          <a:bodyPr spcFirstLastPara="1" wrap="square" lIns="91425" tIns="91425" rIns="91425" bIns="91425" anchor="t" anchorCtr="0">
            <a:noAutofit/>
          </a:bodyPr>
          <a:lstStyle/>
          <a:p>
            <a:pPr marL="457200" lvl="0" indent="-333375" algn="l" rtl="0">
              <a:spcBef>
                <a:spcPts val="0"/>
              </a:spcBef>
              <a:spcAft>
                <a:spcPts val="0"/>
              </a:spcAft>
              <a:buSzPts val="1650"/>
              <a:buFont typeface="Nunito"/>
              <a:buChar char="●"/>
            </a:pPr>
            <a:r>
              <a:rPr lang="en-GB" sz="1650">
                <a:latin typeface="Nunito"/>
                <a:ea typeface="Nunito"/>
                <a:cs typeface="Nunito"/>
                <a:sym typeface="Nunito"/>
              </a:rPr>
              <a:t>.prototxt file which specifies the architecture of the neural network – how the different layers are arranged etc</a:t>
            </a:r>
            <a:endParaRPr sz="1650">
              <a:latin typeface="Nunito"/>
              <a:ea typeface="Nunito"/>
              <a:cs typeface="Nunito"/>
              <a:sym typeface="Nunito"/>
            </a:endParaRPr>
          </a:p>
          <a:p>
            <a:pPr marL="457200" lvl="0" indent="0" algn="l" rtl="0">
              <a:spcBef>
                <a:spcPts val="0"/>
              </a:spcBef>
              <a:spcAft>
                <a:spcPts val="0"/>
              </a:spcAft>
              <a:buNone/>
            </a:pPr>
            <a:endParaRPr sz="1650">
              <a:latin typeface="Nunito"/>
              <a:ea typeface="Nunito"/>
              <a:cs typeface="Nunito"/>
              <a:sym typeface="Nunito"/>
            </a:endParaRPr>
          </a:p>
          <a:p>
            <a:pPr marL="457200" lvl="0" indent="-333375" algn="l" rtl="0">
              <a:spcBef>
                <a:spcPts val="0"/>
              </a:spcBef>
              <a:spcAft>
                <a:spcPts val="0"/>
              </a:spcAft>
              <a:buSzPts val="1650"/>
              <a:buFont typeface="Nunito"/>
              <a:buChar char="●"/>
            </a:pPr>
            <a:r>
              <a:rPr lang="en-GB" sz="1650">
                <a:latin typeface="Nunito"/>
                <a:ea typeface="Nunito"/>
                <a:cs typeface="Nunito"/>
                <a:sym typeface="Nunito"/>
              </a:rPr>
              <a:t>.caffemodel file which stores the weights of the trained model.</a:t>
            </a:r>
            <a:endParaRPr sz="1650">
              <a:latin typeface="Nunito"/>
              <a:ea typeface="Nunito"/>
              <a:cs typeface="Nunito"/>
              <a:sym typeface="Nunito"/>
            </a:endParaRPr>
          </a:p>
        </p:txBody>
      </p:sp>
      <p:pic>
        <p:nvPicPr>
          <p:cNvPr id="227" name="Google Shape;227;p21"/>
          <p:cNvPicPr preferRelativeResize="0"/>
          <p:nvPr/>
        </p:nvPicPr>
        <p:blipFill>
          <a:blip r:embed="rId3">
            <a:alphaModFix/>
          </a:blip>
          <a:stretch>
            <a:fillRect/>
          </a:stretch>
        </p:blipFill>
        <p:spPr>
          <a:xfrm>
            <a:off x="93675" y="3302850"/>
            <a:ext cx="6588138" cy="438600"/>
          </a:xfrm>
          <a:prstGeom prst="rect">
            <a:avLst/>
          </a:prstGeom>
          <a:noFill/>
          <a:ln>
            <a:noFill/>
          </a:ln>
        </p:spPr>
      </p:pic>
      <p:pic>
        <p:nvPicPr>
          <p:cNvPr id="228" name="Google Shape;228;p21"/>
          <p:cNvPicPr preferRelativeResize="0"/>
          <p:nvPr/>
        </p:nvPicPr>
        <p:blipFill>
          <a:blip r:embed="rId4">
            <a:alphaModFix/>
          </a:blip>
          <a:stretch>
            <a:fillRect/>
          </a:stretch>
        </p:blipFill>
        <p:spPr>
          <a:xfrm>
            <a:off x="93675" y="3677850"/>
            <a:ext cx="8822500" cy="85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xfrm>
            <a:off x="469488" y="208150"/>
            <a:ext cx="7038900" cy="112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66" b="1"/>
              <a:t>Read Image and Prepare blob</a:t>
            </a:r>
            <a:endParaRPr sz="1844">
              <a:solidFill>
                <a:srgbClr val="000000"/>
              </a:solidFill>
            </a:endParaRPr>
          </a:p>
        </p:txBody>
      </p:sp>
      <p:sp>
        <p:nvSpPr>
          <p:cNvPr id="234" name="Google Shape;234;p22"/>
          <p:cNvSpPr txBox="1"/>
          <p:nvPr/>
        </p:nvSpPr>
        <p:spPr>
          <a:xfrm>
            <a:off x="477425" y="1495300"/>
            <a:ext cx="75756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35" name="Google Shape;235;p22"/>
          <p:cNvSpPr txBox="1"/>
          <p:nvPr/>
        </p:nvSpPr>
        <p:spPr>
          <a:xfrm>
            <a:off x="448800" y="1117625"/>
            <a:ext cx="7080300" cy="16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50">
                <a:latin typeface="Nunito"/>
                <a:ea typeface="Nunito"/>
                <a:cs typeface="Nunito"/>
                <a:sym typeface="Nunito"/>
              </a:rPr>
              <a:t>The input image that I read using OpenCV should be converted to a input blob ( like Caffe ) so that it can be fed to the network. </a:t>
            </a:r>
            <a:endParaRPr sz="1850">
              <a:latin typeface="Nunito"/>
              <a:ea typeface="Nunito"/>
              <a:cs typeface="Nunito"/>
              <a:sym typeface="Nunito"/>
            </a:endParaRPr>
          </a:p>
          <a:p>
            <a:pPr marL="0" lvl="0" indent="0" algn="l" rtl="0">
              <a:spcBef>
                <a:spcPts val="0"/>
              </a:spcBef>
              <a:spcAft>
                <a:spcPts val="0"/>
              </a:spcAft>
              <a:buNone/>
            </a:pPr>
            <a:endParaRPr sz="1850">
              <a:latin typeface="Nunito"/>
              <a:ea typeface="Nunito"/>
              <a:cs typeface="Nunito"/>
              <a:sym typeface="Nunito"/>
            </a:endParaRPr>
          </a:p>
          <a:p>
            <a:pPr marL="0" lvl="0" indent="0" algn="l" rtl="0">
              <a:spcBef>
                <a:spcPts val="0"/>
              </a:spcBef>
              <a:spcAft>
                <a:spcPts val="0"/>
              </a:spcAft>
              <a:buNone/>
            </a:pPr>
            <a:r>
              <a:rPr lang="en-GB" sz="1850">
                <a:latin typeface="Nunito"/>
                <a:ea typeface="Nunito"/>
                <a:cs typeface="Nunito"/>
                <a:sym typeface="Nunito"/>
              </a:rPr>
              <a:t>The blobFromImage does the job of converting the image from OpenCV format to Caffe blob format.</a:t>
            </a:r>
            <a:endParaRPr sz="1850">
              <a:latin typeface="Nunito"/>
              <a:ea typeface="Nunito"/>
              <a:cs typeface="Nunito"/>
              <a:sym typeface="Nunito"/>
            </a:endParaRPr>
          </a:p>
        </p:txBody>
      </p:sp>
      <p:pic>
        <p:nvPicPr>
          <p:cNvPr id="238" name="Google Shape;238;p22"/>
          <p:cNvPicPr preferRelativeResize="0"/>
          <p:nvPr/>
        </p:nvPicPr>
        <p:blipFill>
          <a:blip r:embed="rId3">
            <a:alphaModFix/>
          </a:blip>
          <a:stretch>
            <a:fillRect/>
          </a:stretch>
        </p:blipFill>
        <p:spPr>
          <a:xfrm>
            <a:off x="211125" y="3107075"/>
            <a:ext cx="8839200" cy="14449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3"/>
          <p:cNvSpPr txBox="1">
            <a:spLocks noGrp="1"/>
          </p:cNvSpPr>
          <p:nvPr>
            <p:ph type="title"/>
          </p:nvPr>
        </p:nvSpPr>
        <p:spPr>
          <a:xfrm>
            <a:off x="469488" y="208150"/>
            <a:ext cx="7038900" cy="112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66" b="1"/>
              <a:t>Make Prediction</a:t>
            </a:r>
            <a:endParaRPr sz="1844">
              <a:solidFill>
                <a:srgbClr val="000000"/>
              </a:solidFill>
            </a:endParaRPr>
          </a:p>
        </p:txBody>
      </p:sp>
      <p:sp>
        <p:nvSpPr>
          <p:cNvPr id="244" name="Google Shape;244;p23"/>
          <p:cNvSpPr txBox="1"/>
          <p:nvPr/>
        </p:nvSpPr>
        <p:spPr>
          <a:xfrm>
            <a:off x="477425" y="1495300"/>
            <a:ext cx="75756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45" name="Google Shape;245;p23"/>
          <p:cNvSpPr txBox="1"/>
          <p:nvPr/>
        </p:nvSpPr>
        <p:spPr>
          <a:xfrm>
            <a:off x="448800" y="1094950"/>
            <a:ext cx="7080300" cy="189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50">
                <a:latin typeface="Nunito"/>
                <a:ea typeface="Nunito"/>
                <a:cs typeface="Nunito"/>
                <a:sym typeface="Nunito"/>
              </a:rPr>
              <a:t>Once the image is passed to the model, the predictions can be made using a single line of code. </a:t>
            </a:r>
            <a:endParaRPr sz="1850">
              <a:latin typeface="Nunito"/>
              <a:ea typeface="Nunito"/>
              <a:cs typeface="Nunito"/>
              <a:sym typeface="Nunito"/>
            </a:endParaRPr>
          </a:p>
          <a:p>
            <a:pPr marL="0" lvl="0" indent="0" algn="l" rtl="0">
              <a:spcBef>
                <a:spcPts val="0"/>
              </a:spcBef>
              <a:spcAft>
                <a:spcPts val="0"/>
              </a:spcAft>
              <a:buNone/>
            </a:pPr>
            <a:endParaRPr sz="1850">
              <a:latin typeface="Nunito"/>
              <a:ea typeface="Nunito"/>
              <a:cs typeface="Nunito"/>
              <a:sym typeface="Nunito"/>
            </a:endParaRPr>
          </a:p>
          <a:p>
            <a:pPr marL="0" lvl="0" indent="0" algn="l" rtl="0">
              <a:spcBef>
                <a:spcPts val="0"/>
              </a:spcBef>
              <a:spcAft>
                <a:spcPts val="0"/>
              </a:spcAft>
              <a:buNone/>
            </a:pPr>
            <a:r>
              <a:rPr lang="en-GB" sz="1850">
                <a:latin typeface="Nunito"/>
                <a:ea typeface="Nunito"/>
                <a:cs typeface="Nunito"/>
                <a:sym typeface="Nunito"/>
              </a:rPr>
              <a:t>The forward method for the DNN class in OpenCV makes a forward pass through the network and its output is the prediction results.</a:t>
            </a:r>
            <a:endParaRPr sz="1850">
              <a:latin typeface="Nunito"/>
              <a:ea typeface="Nunito"/>
              <a:cs typeface="Nunito"/>
              <a:sym typeface="Nunito"/>
            </a:endParaRPr>
          </a:p>
        </p:txBody>
      </p:sp>
      <p:pic>
        <p:nvPicPr>
          <p:cNvPr id="248" name="Google Shape;248;p23"/>
          <p:cNvPicPr preferRelativeResize="0"/>
          <p:nvPr/>
        </p:nvPicPr>
        <p:blipFill>
          <a:blip r:embed="rId3">
            <a:alphaModFix/>
          </a:blip>
          <a:stretch>
            <a:fillRect/>
          </a:stretch>
        </p:blipFill>
        <p:spPr>
          <a:xfrm>
            <a:off x="1864650" y="3376000"/>
            <a:ext cx="3096375" cy="72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4"/>
          <p:cNvSpPr txBox="1">
            <a:spLocks noGrp="1"/>
          </p:cNvSpPr>
          <p:nvPr>
            <p:ph type="title"/>
          </p:nvPr>
        </p:nvSpPr>
        <p:spPr>
          <a:xfrm>
            <a:off x="469488" y="208150"/>
            <a:ext cx="7038900" cy="112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66" b="1"/>
              <a:t>Probability maps</a:t>
            </a:r>
            <a:endParaRPr sz="1844">
              <a:solidFill>
                <a:srgbClr val="000000"/>
              </a:solidFill>
            </a:endParaRPr>
          </a:p>
        </p:txBody>
      </p:sp>
      <p:sp>
        <p:nvSpPr>
          <p:cNvPr id="254" name="Google Shape;254;p24"/>
          <p:cNvSpPr txBox="1"/>
          <p:nvPr/>
        </p:nvSpPr>
        <p:spPr>
          <a:xfrm>
            <a:off x="477425" y="1495300"/>
            <a:ext cx="75756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55" name="Google Shape;255;p24"/>
          <p:cNvSpPr txBox="1"/>
          <p:nvPr/>
        </p:nvSpPr>
        <p:spPr>
          <a:xfrm>
            <a:off x="448800" y="893350"/>
            <a:ext cx="70803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50">
                <a:latin typeface="Nunito"/>
                <a:ea typeface="Nunito"/>
                <a:cs typeface="Nunito"/>
                <a:sym typeface="Nunito"/>
              </a:rPr>
              <a:t>The probability distribution image for each part can be extracted as follows:</a:t>
            </a:r>
            <a:endParaRPr sz="1850">
              <a:latin typeface="Nunito"/>
              <a:ea typeface="Nunito"/>
              <a:cs typeface="Nunito"/>
              <a:sym typeface="Nunito"/>
            </a:endParaRPr>
          </a:p>
        </p:txBody>
      </p:sp>
      <p:sp>
        <p:nvSpPr>
          <p:cNvPr id="256" name="Google Shape;256;p24"/>
          <p:cNvSpPr txBox="1"/>
          <p:nvPr/>
        </p:nvSpPr>
        <p:spPr>
          <a:xfrm>
            <a:off x="448800" y="3562900"/>
            <a:ext cx="58662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57" name="Google Shape;257;p24"/>
          <p:cNvSpPr txBox="1"/>
          <p:nvPr/>
        </p:nvSpPr>
        <p:spPr>
          <a:xfrm>
            <a:off x="448800" y="1575925"/>
            <a:ext cx="4809300" cy="17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300">
              <a:solidFill>
                <a:schemeClr val="dk2"/>
              </a:solidFill>
              <a:latin typeface="Calibri"/>
              <a:ea typeface="Calibri"/>
              <a:cs typeface="Calibri"/>
              <a:sym typeface="Calibri"/>
            </a:endParaRPr>
          </a:p>
        </p:txBody>
      </p:sp>
      <p:pic>
        <p:nvPicPr>
          <p:cNvPr id="258" name="Google Shape;258;p24"/>
          <p:cNvPicPr preferRelativeResize="0"/>
          <p:nvPr/>
        </p:nvPicPr>
        <p:blipFill>
          <a:blip r:embed="rId3">
            <a:alphaModFix/>
          </a:blip>
          <a:stretch>
            <a:fillRect/>
          </a:stretch>
        </p:blipFill>
        <p:spPr>
          <a:xfrm>
            <a:off x="577975" y="1933888"/>
            <a:ext cx="6438900" cy="2162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469488" y="208150"/>
            <a:ext cx="7038900" cy="112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66" b="1"/>
              <a:t>Probability maps obtained </a:t>
            </a:r>
            <a:endParaRPr sz="1844">
              <a:solidFill>
                <a:srgbClr val="000000"/>
              </a:solidFill>
            </a:endParaRPr>
          </a:p>
        </p:txBody>
      </p:sp>
      <p:sp>
        <p:nvSpPr>
          <p:cNvPr id="264" name="Google Shape;264;p25"/>
          <p:cNvSpPr txBox="1"/>
          <p:nvPr/>
        </p:nvSpPr>
        <p:spPr>
          <a:xfrm>
            <a:off x="477425" y="1495300"/>
            <a:ext cx="75756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65" name="Google Shape;265;p25"/>
          <p:cNvSpPr txBox="1"/>
          <p:nvPr/>
        </p:nvSpPr>
        <p:spPr>
          <a:xfrm>
            <a:off x="448800" y="821725"/>
            <a:ext cx="70803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50">
                <a:latin typeface="Nunito"/>
                <a:ea typeface="Nunito"/>
                <a:cs typeface="Nunito"/>
                <a:sym typeface="Nunito"/>
              </a:rPr>
              <a:t>The probability distribution image for each part can be extracted as follows:</a:t>
            </a:r>
            <a:endParaRPr sz="1850">
              <a:latin typeface="Nunito"/>
              <a:ea typeface="Nunito"/>
              <a:cs typeface="Nunito"/>
              <a:sym typeface="Nunito"/>
            </a:endParaRPr>
          </a:p>
        </p:txBody>
      </p:sp>
      <p:sp>
        <p:nvSpPr>
          <p:cNvPr id="266" name="Google Shape;266;p25"/>
          <p:cNvSpPr txBox="1"/>
          <p:nvPr/>
        </p:nvSpPr>
        <p:spPr>
          <a:xfrm>
            <a:off x="448800" y="3562900"/>
            <a:ext cx="58662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50">
              <a:latin typeface="Nunito"/>
              <a:ea typeface="Nunito"/>
              <a:cs typeface="Nunito"/>
              <a:sym typeface="Nunito"/>
            </a:endParaRPr>
          </a:p>
        </p:txBody>
      </p:sp>
      <p:sp>
        <p:nvSpPr>
          <p:cNvPr id="267" name="Google Shape;267;p25"/>
          <p:cNvSpPr txBox="1"/>
          <p:nvPr/>
        </p:nvSpPr>
        <p:spPr>
          <a:xfrm>
            <a:off x="448800" y="1575925"/>
            <a:ext cx="4809300" cy="17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300">
              <a:solidFill>
                <a:schemeClr val="dk2"/>
              </a:solidFill>
              <a:latin typeface="Calibri"/>
              <a:ea typeface="Calibri"/>
              <a:cs typeface="Calibri"/>
              <a:sym typeface="Calibri"/>
            </a:endParaRPr>
          </a:p>
        </p:txBody>
      </p:sp>
      <p:pic>
        <p:nvPicPr>
          <p:cNvPr id="268" name="Google Shape;268;p25"/>
          <p:cNvPicPr preferRelativeResize="0"/>
          <p:nvPr/>
        </p:nvPicPr>
        <p:blipFill>
          <a:blip r:embed="rId3">
            <a:alphaModFix/>
          </a:blip>
          <a:stretch>
            <a:fillRect/>
          </a:stretch>
        </p:blipFill>
        <p:spPr>
          <a:xfrm>
            <a:off x="2207700" y="1331950"/>
            <a:ext cx="3901073" cy="3620901"/>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526</Words>
  <Application>Microsoft Office PowerPoint</Application>
  <PresentationFormat>On-screen Show (16:9)</PresentationFormat>
  <Paragraphs>68</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Comic Sans MS</vt:lpstr>
      <vt:lpstr>Nunito</vt:lpstr>
      <vt:lpstr>Arial</vt:lpstr>
      <vt:lpstr>Nunito ExtraBold</vt:lpstr>
      <vt:lpstr>Calibri</vt:lpstr>
      <vt:lpstr>Shift</vt:lpstr>
      <vt:lpstr>Pose Estimation using Openpose</vt:lpstr>
      <vt:lpstr>Pose Models   </vt:lpstr>
      <vt:lpstr>PowerPoint Presentation</vt:lpstr>
      <vt:lpstr>Steps involved</vt:lpstr>
      <vt:lpstr>Load Network Model</vt:lpstr>
      <vt:lpstr>Read Image and Prepare blob</vt:lpstr>
      <vt:lpstr>Make Prediction</vt:lpstr>
      <vt:lpstr>Probability maps</vt:lpstr>
      <vt:lpstr>Probability maps obtained </vt:lpstr>
      <vt:lpstr>Valid Keypoint Pairs Detection</vt:lpstr>
      <vt:lpstr>Merging P-Maps with Original Image </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Pose Estimation using Openpose</dc:title>
  <cp:lastModifiedBy>BIRUDUGADDA SRIVIBHAV</cp:lastModifiedBy>
  <cp:revision>1</cp:revision>
  <dcterms:modified xsi:type="dcterms:W3CDTF">2024-02-26T19:56:52Z</dcterms:modified>
</cp:coreProperties>
</file>